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19"/>
  </p:notesMasterIdLst>
  <p:handoutMasterIdLst>
    <p:handoutMasterId r:id="rId20"/>
  </p:handoutMasterIdLst>
  <p:sldIdLst>
    <p:sldId id="258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674"/>
  </p:normalViewPr>
  <p:slideViewPr>
    <p:cSldViewPr snapToGrid="0"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ke, Jim (jw9vx)" userId="S::jw9vx@virginia.edu::1a08380e-51b9-43b7-84db-60dc23de00fd" providerId="AD" clId="Web-{2682EA38-8039-4CA9-B655-B480BE8A7E7D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6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2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3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2185433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2185433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0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7" y="3207552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4041" y="5546194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" y="329675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>
            <a:off x="1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1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/>
          <p:cNvSpPr/>
          <p:nvPr userDrawn="1"/>
        </p:nvSpPr>
        <p:spPr>
          <a:xfrm>
            <a:off x="-2630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Fairfax </a:t>
            </a:r>
            <a:r>
              <a:rPr lang="en-US" dirty="0" err="1">
                <a:latin typeface="Franklin Gothic Medium" panose="020B0603020102020204" pitchFamily="34" charset="0"/>
              </a:rPr>
              <a:t>CommunityScapes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Data Science for Public Good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Teja Pristavec	Stephanie Shipp	Joy Tobin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Summer 2019</a:t>
            </a:r>
          </a:p>
        </p:txBody>
      </p:sp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2</a:t>
            </a:fld>
            <a:endParaRPr lang="en-US">
              <a:latin typeface="Franklin Gothic Medium" panose="020B06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F86EB-F48B-8B4E-8916-0872D8E6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0" y="575661"/>
            <a:ext cx="3087798" cy="3081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B7240-6DC9-3E48-B602-1408E52B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" y="4180642"/>
            <a:ext cx="3224480" cy="772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EF7EA-8E01-FC46-B050-F7E22FB94747}"/>
              </a:ext>
            </a:extLst>
          </p:cNvPr>
          <p:cNvSpPr txBox="1"/>
          <p:nvPr/>
        </p:nvSpPr>
        <p:spPr>
          <a:xfrm>
            <a:off x="3894778" y="1355655"/>
            <a:ext cx="4800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Using existing data for policy and planning by creating indices for predictive and prescriptive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analytics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8B2D-9623-214F-B7BD-63E9425AA527}"/>
              </a:ext>
            </a:extLst>
          </p:cNvPr>
          <p:cNvSpPr txBox="1"/>
          <p:nvPr/>
        </p:nvSpPr>
        <p:spPr>
          <a:xfrm>
            <a:off x="3894778" y="3821413"/>
            <a:ext cx="4800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Fusing data science and maternal obesity in Northern Virginia: Maternal health and early childhood health outcomes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25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2A429-DF3C-0B4B-84CE-503944E57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Project 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FC16B-520B-414C-9565-CE65CEB8E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8615" y="1395434"/>
            <a:ext cx="6266765" cy="2712357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The DSPG team will develop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Fairfax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CommunityScapes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, a collection of composite indices that will provide the foundation for a quantitative characterization of the county’s social determinants of health and wealth at sub-county level.</a:t>
            </a: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3D358-E14A-4D4F-A803-19A170EC3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3</a:t>
            </a:fld>
            <a:endParaRPr lang="en-US">
              <a:latin typeface="Franklin Gothic Medium" panose="020B06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F9C39-0043-CD44-9491-BD12A940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78" y="3119452"/>
            <a:ext cx="6638840" cy="27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2D57F-D9FA-3743-B3AD-C7E725BAB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4</a:t>
            </a:fld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4D1AB-B6F7-1B43-A2FB-948465E93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224281"/>
            <a:ext cx="9144000" cy="508150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8EE548-CCE0-E64C-AE6C-353823222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279" y="1958364"/>
            <a:ext cx="4064721" cy="383596"/>
          </a:xfrm>
        </p:spPr>
        <p:txBody>
          <a:bodyPr/>
          <a:lstStyle/>
          <a:p>
            <a:r>
              <a:rPr lang="en-US" b="1" dirty="0">
                <a:latin typeface="Franklin Gothic Medium" panose="020B0603020102020204" pitchFamily="34" charset="0"/>
              </a:rPr>
              <a:t>SDAD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63039C-6BFF-6741-A089-6C45E0F7B7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380" y="1958363"/>
            <a:ext cx="3948112" cy="3491467"/>
          </a:xfrm>
        </p:spPr>
        <p:txBody>
          <a:bodyPr/>
          <a:lstStyle/>
          <a:p>
            <a:r>
              <a:rPr lang="en-US" b="1" dirty="0">
                <a:latin typeface="Franklin Gothic Medium" panose="020B0603020102020204" pitchFamily="34" charset="0"/>
              </a:rPr>
              <a:t>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78689-6E02-DB44-B5E1-5D16EF11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436" y="2410226"/>
            <a:ext cx="1673200" cy="22420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46E0A-B42E-3B4A-87AB-BB91C5EF9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89" y="2410226"/>
            <a:ext cx="1793670" cy="224208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E8E867-E545-1245-B5CC-A5E2C54D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152" y="2446566"/>
            <a:ext cx="1674004" cy="22057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F7466-4FC2-454D-9D87-C88579DF0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53" y="2446566"/>
            <a:ext cx="1674004" cy="22057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E97ED3-6C20-5C46-9B3C-72FD3C0ACC0B}"/>
              </a:ext>
            </a:extLst>
          </p:cNvPr>
          <p:cNvSpPr txBox="1">
            <a:spLocks/>
          </p:cNvSpPr>
          <p:nvPr/>
        </p:nvSpPr>
        <p:spPr>
          <a:xfrm>
            <a:off x="717038" y="4830453"/>
            <a:ext cx="3010837" cy="70674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Stephanie, Joy, Teja, Josh, Vicki, Devika, Nat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8F878A-565F-6C4D-A1B8-B2996661B536}"/>
              </a:ext>
            </a:extLst>
          </p:cNvPr>
          <p:cNvSpPr txBox="1">
            <a:spLocks/>
          </p:cNvSpPr>
          <p:nvPr/>
        </p:nvSpPr>
        <p:spPr>
          <a:xfrm>
            <a:off x="4710374" y="4830453"/>
            <a:ext cx="3798970" cy="70674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Michelle Gregory,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Sophia Dutton,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Kathi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Huddleston,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Sahel Hazrati,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Grace Lawrence</a:t>
            </a:r>
            <a:r>
              <a:rPr lang="en-US" sz="20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0C875-1C65-554A-A9D7-8D42C8603908}"/>
              </a:ext>
            </a:extLst>
          </p:cNvPr>
          <p:cNvSpPr txBox="1"/>
          <p:nvPr/>
        </p:nvSpPr>
        <p:spPr>
          <a:xfrm>
            <a:off x="7225398" y="6611588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Fairfax County, </a:t>
            </a:r>
            <a:r>
              <a:rPr lang="en-US" sz="1400" baseline="300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Franklin Gothic Medium" panose="020B0603020102020204" pitchFamily="34" charset="0"/>
              </a:rPr>
              <a:t>Inova</a:t>
            </a:r>
          </a:p>
        </p:txBody>
      </p:sp>
    </p:spTree>
    <p:extLst>
      <p:ext uri="{BB962C8B-B14F-4D97-AF65-F5344CB8AC3E}">
        <p14:creationId xmlns:p14="http://schemas.microsoft.com/office/powerpoint/2010/main" val="37478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2D57F-D9FA-3743-B3AD-C7E725BAB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5</a:t>
            </a:fld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4D1AB-B6F7-1B43-A2FB-948465E93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8EE548-CCE0-E64C-AE6C-353823222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0351" y="2352141"/>
            <a:ext cx="2803297" cy="1787852"/>
          </a:xfrm>
        </p:spPr>
        <p:txBody>
          <a:bodyPr/>
          <a:lstStyle/>
          <a:p>
            <a:r>
              <a:rPr lang="en-US" sz="9600" b="1" dirty="0">
                <a:latin typeface="Franklin Gothic Medium" panose="020B0603020102020204" pitchFamily="34" charset="0"/>
              </a:rPr>
              <a:t>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2E4CA-BFD2-3941-9E26-AD250CDC4773}"/>
              </a:ext>
            </a:extLst>
          </p:cNvPr>
          <p:cNvSpPr txBox="1"/>
          <p:nvPr/>
        </p:nvSpPr>
        <p:spPr>
          <a:xfrm>
            <a:off x="930009" y="4681029"/>
            <a:ext cx="7652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graduate students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+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undergraduate students</a:t>
            </a:r>
          </a:p>
        </p:txBody>
      </p:sp>
    </p:spTree>
    <p:extLst>
      <p:ext uri="{BB962C8B-B14F-4D97-AF65-F5344CB8AC3E}">
        <p14:creationId xmlns:p14="http://schemas.microsoft.com/office/powerpoint/2010/main" val="8187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F02E8-9686-2E4A-9BF0-858895067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6</a:t>
            </a:fld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837F-C284-EA40-B9FB-04714F34A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81234"/>
            <a:ext cx="9144000" cy="457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Deliverables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22103-B6F9-7948-BFB9-FFBF13AA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9" y="1068711"/>
            <a:ext cx="2365978" cy="13249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EED11-497D-6748-979F-77EB2B298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11" b="23018"/>
          <a:stretch/>
        </p:blipFill>
        <p:spPr>
          <a:xfrm>
            <a:off x="3599875" y="1068711"/>
            <a:ext cx="2365978" cy="144022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80D9E3-FF46-104B-B6BF-0D620E157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56" y="1068711"/>
            <a:ext cx="2213459" cy="26006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DFC24-07AB-3341-A578-30ABC7358A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5" t="2366" r="23143" b="10763"/>
          <a:stretch/>
        </p:blipFill>
        <p:spPr>
          <a:xfrm>
            <a:off x="660187" y="3349423"/>
            <a:ext cx="2365978" cy="213192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97978-57CA-E749-8E3E-9D461B065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874" y="3349423"/>
            <a:ext cx="2213459" cy="221345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9785E4-9193-6C4F-BB53-8DB0426A1133}"/>
              </a:ext>
            </a:extLst>
          </p:cNvPr>
          <p:cNvSpPr txBox="1"/>
          <p:nvPr/>
        </p:nvSpPr>
        <p:spPr>
          <a:xfrm>
            <a:off x="660191" y="2395727"/>
            <a:ext cx="2365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Annotated bibliographies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on social determinants of health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and on related composite indices.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37F14-CA4D-404C-85B3-D0A5074F0A36}"/>
              </a:ext>
            </a:extLst>
          </p:cNvPr>
          <p:cNvSpPr txBox="1"/>
          <p:nvPr/>
        </p:nvSpPr>
        <p:spPr>
          <a:xfrm>
            <a:off x="660187" y="5481348"/>
            <a:ext cx="2358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Fairfax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CommunityScapes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with composite indices and</a:t>
            </a:r>
          </a:p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measures of variability.</a:t>
            </a:r>
          </a:p>
          <a:p>
            <a:pPr algn="ctr"/>
            <a:endParaRPr lang="en-US" sz="1200" dirty="0">
              <a:latin typeface="Franklin Gothic Medium" panose="020B0603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9B7E9-9E90-004F-86DB-4F151B913B65}"/>
              </a:ext>
            </a:extLst>
          </p:cNvPr>
          <p:cNvSpPr txBox="1"/>
          <p:nvPr/>
        </p:nvSpPr>
        <p:spPr>
          <a:xfrm>
            <a:off x="3613616" y="2497115"/>
            <a:ext cx="2365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Inova cohort in context.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29671-AF8C-FB40-990C-DB921F5F954C}"/>
              </a:ext>
            </a:extLst>
          </p:cNvPr>
          <p:cNvSpPr txBox="1"/>
          <p:nvPr/>
        </p:nvSpPr>
        <p:spPr>
          <a:xfrm>
            <a:off x="3681969" y="5573681"/>
            <a:ext cx="2229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SAGE brief(s) for potential online publication.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A50075-74FD-C44A-8BE6-5B756A9B208B}"/>
              </a:ext>
            </a:extLst>
          </p:cNvPr>
          <p:cNvSpPr txBox="1"/>
          <p:nvPr/>
        </p:nvSpPr>
        <p:spPr>
          <a:xfrm>
            <a:off x="6461255" y="3717487"/>
            <a:ext cx="2213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Symposium poster(s) and presentation(s).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845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AE14AD2C-3E7B-460F-90F1-05429200B518}"/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183</Words>
  <Application>Microsoft Macintosh PowerPoint</Application>
  <PresentationFormat>On-screen Show (4:3)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24" baseType="lpstr">
      <vt:lpstr>Arial</vt:lpstr>
      <vt:lpstr>Calibri</vt:lpstr>
      <vt:lpstr>Franklin Gothic Medium</vt:lpstr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Pristavec, Teja (tp2sk)</cp:lastModifiedBy>
  <cp:revision>12</cp:revision>
  <dcterms:created xsi:type="dcterms:W3CDTF">2016-06-30T12:32:58Z</dcterms:created>
  <dcterms:modified xsi:type="dcterms:W3CDTF">2019-05-16T19:01:10Z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